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37_833A7D79.xml" ContentType="application/vnd.ms-powerpoint.comments+xml"/>
  <Override PartName="/ppt/comments/modernComment_13C_5ABE70CF.xml" ContentType="application/vnd.ms-powerpoint.comments+xml"/>
  <Override PartName="/ppt/comments/modernComment_13E_8145536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57" r:id="rId4"/>
    <p:sldId id="260" r:id="rId5"/>
    <p:sldId id="258" r:id="rId6"/>
    <p:sldId id="261" r:id="rId7"/>
    <p:sldId id="262" r:id="rId8"/>
    <p:sldId id="259" r:id="rId9"/>
    <p:sldId id="264" r:id="rId10"/>
    <p:sldId id="263" r:id="rId11"/>
    <p:sldId id="294" r:id="rId12"/>
    <p:sldId id="295" r:id="rId13"/>
    <p:sldId id="275" r:id="rId14"/>
    <p:sldId id="309" r:id="rId15"/>
    <p:sldId id="317" r:id="rId16"/>
    <p:sldId id="311" r:id="rId17"/>
    <p:sldId id="316" r:id="rId18"/>
    <p:sldId id="318" r:id="rId19"/>
    <p:sldId id="310" r:id="rId20"/>
    <p:sldId id="306" r:id="rId21"/>
    <p:sldId id="3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C7CD0B-9DAF-4F54-929E-C958EB5127D5}">
          <p14:sldIdLst>
            <p14:sldId id="256"/>
          </p14:sldIdLst>
        </p14:section>
        <p14:section name="Introduction" id="{871DFF44-0398-462B-923F-05B9CE926F5F}">
          <p14:sldIdLst>
            <p14:sldId id="266"/>
            <p14:sldId id="257"/>
            <p14:sldId id="260"/>
            <p14:sldId id="258"/>
            <p14:sldId id="261"/>
            <p14:sldId id="262"/>
            <p14:sldId id="259"/>
          </p14:sldIdLst>
        </p14:section>
        <p14:section name="Methods" id="{E5393196-80BA-4027-BD00-FA444257C790}">
          <p14:sldIdLst>
            <p14:sldId id="264"/>
            <p14:sldId id="263"/>
            <p14:sldId id="294"/>
            <p14:sldId id="295"/>
          </p14:sldIdLst>
        </p14:section>
        <p14:section name="Results" id="{DDD99143-B0A6-4338-B46B-22AD0C92C598}">
          <p14:sldIdLst>
            <p14:sldId id="275"/>
            <p14:sldId id="309"/>
            <p14:sldId id="317"/>
            <p14:sldId id="311"/>
            <p14:sldId id="316"/>
            <p14:sldId id="318"/>
            <p14:sldId id="310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8378FF-26E7-AA35-7658-60B9FD2FBBE4}" name="Keenan J. Ganz" initials="KG" userId="S::ganzk@uw.edu::51dd7088-7f47-4e90-9656-fe7834fe6e5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94" d="100"/>
          <a:sy n="94" d="100"/>
        </p:scale>
        <p:origin x="1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37_833A7D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6E6EF5-2250-4200-A2C7-F22AB368C460}" authorId="{808378FF-26E7-AA35-7658-60B9FD2FBBE4}" status="resolved" created="2024-08-29T23:40:36.951" complete="100000">
    <pc:sldMkLst xmlns:pc="http://schemas.microsoft.com/office/powerpoint/2013/main/command">
      <pc:docMk/>
      <pc:sldMk cId="2201648505" sldId="311"/>
    </pc:sldMkLst>
    <p188:txBody>
      <a:bodyPr/>
      <a:lstStyle/>
      <a:p>
        <a:r>
          <a:rPr lang="en-US"/>
          <a:t>fixme</a:t>
        </a:r>
      </a:p>
    </p188:txBody>
  </p188:cm>
</p188:cmLst>
</file>

<file path=ppt/comments/modernComment_13C_5ABE70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B4D910-C944-42FD-B567-1D2EF75E0DD0}" authorId="{808378FF-26E7-AA35-7658-60B9FD2FBBE4}" status="resolved" created="2024-08-29T23:40:36.951">
    <pc:sldMkLst xmlns:pc="http://schemas.microsoft.com/office/powerpoint/2013/main/command">
      <pc:docMk/>
      <pc:sldMk cId="2201648505" sldId="311"/>
    </pc:sldMkLst>
    <p188:txBody>
      <a:bodyPr/>
      <a:lstStyle/>
      <a:p>
        <a:r>
          <a:rPr lang="en-US"/>
          <a:t>fixme</a:t>
        </a:r>
      </a:p>
    </p188:txBody>
  </p188:cm>
</p188:cmLst>
</file>

<file path=ppt/comments/modernComment_13E_814553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B9C5B6-A585-4075-9B3D-B42BAA2FAF16}" authorId="{808378FF-26E7-AA35-7658-60B9FD2FBBE4}" status="resolved" created="2024-08-29T23:40:36.951">
    <pc:sldMkLst xmlns:pc="http://schemas.microsoft.com/office/powerpoint/2013/main/command">
      <pc:docMk/>
      <pc:sldMk cId="2201648505" sldId="311"/>
    </pc:sldMkLst>
    <p188:txBody>
      <a:bodyPr/>
      <a:lstStyle/>
      <a:p>
        <a:r>
          <a:rPr lang="en-US"/>
          <a:t>fixme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441F4-4064-48BF-A2F6-AA4C0692909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8F079-C132-4F5E-9FA1-D93FFBC4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2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7B05-E779-B769-C502-AF8EE20E7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81F75-3D33-3A9A-AEA7-DEA35908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D8DE-DCD2-736F-5085-2E01EE57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94FD-2059-44CD-8AC7-B0D1A0C330C9}" type="datetime1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F1766-E34F-D948-AA03-48ACBC2D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528D1-5C66-845A-82AE-CC29B028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4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9DC5-F258-6A31-905F-A554CC49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C6C80-A528-D6E2-026E-D358CE65A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9D62-937C-DEBC-0E2E-E4DEEF0BB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DA83-BB73-430A-8307-13C1ECC07C11}" type="datetime1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DAE11-C0C9-B7AC-EBFB-555EB2BA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DD949-8854-2B12-0916-DDD550F3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8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F3570-6AFC-153B-C405-66B9999D2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986ED-0755-1948-2357-46E4CAB1B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96DC1-81CD-1B99-C50C-D8AC9457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3A97-B390-4B28-89FC-6C761C130377}" type="datetime1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13ABA-E4F9-46FC-3F07-5E5384E7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AB052-2A90-A000-6888-8E946483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2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C78E-9544-1B73-A499-052A9B53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3F6C4-D2A7-4FD6-1397-70E27D730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C8CCF-892F-B393-7A56-423D0580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C9BD-767D-4A71-AE93-6C2095DD0B13}" type="datetime1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B0055-00C4-AF6A-D8C2-07220B6D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54B20-0B6A-4A04-27EE-5DB6468B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4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D726-814C-D919-A26D-107E7430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E2D85-E319-B470-915C-62EB632E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15419-9DB7-FD9D-D29B-C0924B015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1792-1886-4156-94E4-414DA1F8C22C}" type="datetime1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EBFC-6568-7ADC-9B1F-8AFA02AC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10F6A-A173-353B-408D-D4305A72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7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9A44-C7E3-78DA-832B-1F83833B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25647-D615-F1FB-58BF-56576E334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ED2FC-A04F-A81F-69E8-90E859A47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F2E86-B4EC-ACD4-46EC-A601B8EC8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B495-EBAD-4545-9E4D-0D0620CFE9CA}" type="datetime1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D03F9-2EC5-54AA-484E-0DA34E2D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FD473-A3DB-B274-D480-AAAB699D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5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4B0B-E77E-4BB8-0780-DF4FA6CD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4BA10-649B-CD32-340D-00A98216D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0FF60-71E9-8B87-E0BD-CA1967746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11134D-283A-C5FD-021F-5F61F015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B7D56-D601-9FC7-500C-6299615D1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9BCCA0-ABF9-18A4-CD77-1CA38650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D9D0-07BF-4D8F-8451-86E55D6A2FDA}" type="datetime1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24260-17B5-2CB7-0283-94B641DD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66FC3-F484-E66C-45DE-9C6415F0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780B-CEFA-516C-747A-6A2403A8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24A20-3A1A-CDDE-6143-0E8ECDB2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6267-83F9-4598-9FA8-90F7DDF349D2}" type="datetime1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912A5-3352-AB0A-B5F2-53631DA8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1B1A-C438-61F3-B865-6C61E3F1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0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DDA2F-B0D9-C84F-06C4-AE0C84BE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F3F7-97B5-42D9-88E8-3D2200870E40}" type="datetime1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2184F-F99C-716A-1DA9-3522892D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195DA-A870-EE98-DBA7-0843888D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DD54-1C4C-A9C2-4A68-DD156CA6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5FFA-AB31-7849-1DE4-95BA7FEC5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AE7D5-7F9F-74B1-07C7-06749CFC4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7CEC8-3798-0CA6-F265-8707448D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1EE61-6FED-4CA5-83C6-1C62865D0D4F}" type="datetime1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18820-DA3D-AF8D-101E-C88E7686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1CA12-E1BE-4BAD-BD3A-94D182DC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1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602F-1D66-6514-E4B3-930EF570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26DDC-D543-4F2D-7EEC-57D6508AB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69E0-CEDC-7D21-C6F5-1DD8FC763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F3D59-CAEA-91D7-D23C-BADB1FEC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422-BA21-4842-A1B7-C9E0C18F5AA5}" type="datetime1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FB9-F758-89A6-14F4-22ED3D05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E8A18-9613-E516-8189-B0D1C80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21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E57FA-5E89-71A5-F135-4B5E9ED5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5D3D8-20D1-D163-DE9A-2A1399AAA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0C58B-9DAA-C270-515C-B01AD2BE4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85BBDA-D552-48F0-A13A-CDB489949796}" type="datetime1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8F43-545E-BDA1-A55B-DF2B8CB8D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89142-AD52-89E7-64B2-F17B94335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2B49DE-6A9B-479D-BD08-55F64DE9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1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37_833A7D7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3C_5ABE70CF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3E_8145536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7CAF-835B-10DE-13FE-AFAFE9369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154" y="808038"/>
            <a:ext cx="6880552" cy="23876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Overstory and understory leaves warm faster than air in evergreen needleleaf forests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BF744-0B45-DB23-D745-520F39900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154" y="3713906"/>
            <a:ext cx="5762846" cy="862158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Keenan Ganz</a:t>
            </a:r>
            <a:r>
              <a:rPr lang="en-US" b="1" baseline="30000" dirty="0"/>
              <a:t>1</a:t>
            </a:r>
            <a:r>
              <a:rPr lang="en-US" dirty="0"/>
              <a:t>, Christopher J. Still</a:t>
            </a:r>
            <a:r>
              <a:rPr lang="en-US" baseline="30000" dirty="0"/>
              <a:t>2</a:t>
            </a:r>
            <a:r>
              <a:rPr lang="en-US" dirty="0"/>
              <a:t>,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Bharat Rastogi</a:t>
            </a:r>
            <a:r>
              <a:rPr lang="en-US" baseline="30000" dirty="0"/>
              <a:t>3</a:t>
            </a:r>
            <a:r>
              <a:rPr lang="en-US" dirty="0"/>
              <a:t>, L. Monika Moskal</a:t>
            </a:r>
            <a:r>
              <a:rPr lang="en-US" baseline="30000" dirty="0"/>
              <a:t>1</a:t>
            </a:r>
          </a:p>
        </p:txBody>
      </p:sp>
      <p:pic>
        <p:nvPicPr>
          <p:cNvPr id="5" name="Picture 4" descr="A tower in the woods&#10;&#10;Description automatically generated">
            <a:extLst>
              <a:ext uri="{FF2B5EF4-FFF2-40B4-BE49-F238E27FC236}">
                <a16:creationId xmlns:a16="http://schemas.microsoft.com/office/drawing/2014/main" id="{C39F3F86-5425-D627-9E6B-02B4212F5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57064" y="857250"/>
            <a:ext cx="6858000" cy="5143500"/>
          </a:xfrm>
          <a:prstGeom prst="rect">
            <a:avLst/>
          </a:prstGeom>
        </p:spPr>
      </p:pic>
      <p:pic>
        <p:nvPicPr>
          <p:cNvPr id="9" name="Picture 8" descr="A logo of a remote sensing system&#10;&#10;Description automatically generated">
            <a:extLst>
              <a:ext uri="{FF2B5EF4-FFF2-40B4-BE49-F238E27FC236}">
                <a16:creationId xmlns:a16="http://schemas.microsoft.com/office/drawing/2014/main" id="{2BBBAC90-074F-F834-6A0B-E37B7AD34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4" y="5419542"/>
            <a:ext cx="1172517" cy="1260840"/>
          </a:xfrm>
          <a:prstGeom prst="rect">
            <a:avLst/>
          </a:prstGeom>
        </p:spPr>
      </p:pic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2E01665E-ECD8-AE35-CA76-6546D33B7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51" y="5275182"/>
            <a:ext cx="1404323" cy="1404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C011DC-2FD0-6DEA-6D3E-7DBCE0EA5A0F}"/>
              </a:ext>
            </a:extLst>
          </p:cNvPr>
          <p:cNvSpPr txBox="1"/>
          <p:nvPr/>
        </p:nvSpPr>
        <p:spPr>
          <a:xfrm>
            <a:off x="333154" y="4602457"/>
            <a:ext cx="6228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aseline="30000" dirty="0"/>
              <a:t>1: School of Environmental and Forest Sciences, University of Washington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aseline="30000" dirty="0"/>
              <a:t>2: Department of Forest Ecosystems and Society, Oregon State University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aseline="30000" dirty="0"/>
              <a:t>3: Department of Geography, University of Colorado</a:t>
            </a:r>
          </a:p>
        </p:txBody>
      </p:sp>
    </p:spTree>
    <p:extLst>
      <p:ext uri="{BB962C8B-B14F-4D97-AF65-F5344CB8AC3E}">
        <p14:creationId xmlns:p14="http://schemas.microsoft.com/office/powerpoint/2010/main" val="64635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8294-A739-40F6-0175-936D4616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We identified 7 evergreen forests to test the limited homeothermy hypothesis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0933FD-E631-D4F5-70E3-CA523E7DC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423" y="1514121"/>
            <a:ext cx="7953154" cy="52015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A853A-A218-3EF6-0AD6-00F24DA4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5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BE6E-63C8-348B-BD3B-D15B833A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Site data parameterizes a leaf-level energy balance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01AF15-1A43-B5F8-BD67-0B6B3E522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516" y="1847850"/>
            <a:ext cx="762096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C1D80-7F03-E6F4-F93F-B8718EB9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84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B522CA-DF02-A8DE-35F3-08C40C472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078470"/>
              </p:ext>
            </p:extLst>
          </p:nvPr>
        </p:nvGraphicFramePr>
        <p:xfrm>
          <a:off x="3567954" y="2112653"/>
          <a:ext cx="4772212" cy="3463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2212">
                  <a:extLst>
                    <a:ext uri="{9D8B030D-6E8A-4147-A177-3AD203B41FA5}">
                      <a16:colId xmlns:a16="http://schemas.microsoft.com/office/drawing/2014/main" val="4177372921"/>
                    </a:ext>
                  </a:extLst>
                </a:gridCol>
              </a:tblGrid>
              <a:tr h="6926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542630"/>
                  </a:ext>
                </a:extLst>
              </a:tr>
              <a:tr h="6926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686688"/>
                  </a:ext>
                </a:extLst>
              </a:tr>
              <a:tr h="6926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457758"/>
                  </a:ext>
                </a:extLst>
              </a:tr>
              <a:tr h="6926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82609"/>
                  </a:ext>
                </a:extLst>
              </a:tr>
              <a:tr h="6926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098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C809C4-1F70-6917-218C-1456F855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We repeated the energy balance model independently across canopy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8BD6C-2F7D-6921-C3C7-6B17A1ED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38C07-8BA1-FEC9-F7E6-0C8E4D665914}"/>
                  </a:ext>
                </a:extLst>
              </p:cNvPr>
              <p:cNvSpPr txBox="1"/>
              <p:nvPr/>
            </p:nvSpPr>
            <p:spPr>
              <a:xfrm>
                <a:off x="3186955" y="2301945"/>
                <a:ext cx="31600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38C07-8BA1-FEC9-F7E6-0C8E4D665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55" y="2301945"/>
                <a:ext cx="3160058" cy="369332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576609-8597-6656-177D-E83AA9692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44" y="1861642"/>
            <a:ext cx="1271138" cy="4091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83E542-1450-DED2-EDDE-9A5BC604C417}"/>
                  </a:ext>
                </a:extLst>
              </p:cNvPr>
              <p:cNvSpPr txBox="1"/>
              <p:nvPr/>
            </p:nvSpPr>
            <p:spPr>
              <a:xfrm>
                <a:off x="3186955" y="2958407"/>
                <a:ext cx="31600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83E542-1450-DED2-EDDE-9A5BC604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55" y="2958407"/>
                <a:ext cx="3160058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AAC19-1380-7DD8-B6F6-73E647E3B657}"/>
                  </a:ext>
                </a:extLst>
              </p:cNvPr>
              <p:cNvSpPr txBox="1"/>
              <p:nvPr/>
            </p:nvSpPr>
            <p:spPr>
              <a:xfrm>
                <a:off x="3186955" y="3633366"/>
                <a:ext cx="31600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AAC19-1380-7DD8-B6F6-73E647E3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55" y="3633366"/>
                <a:ext cx="3160058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40E9B8-E50A-4082-0661-FA5F2FB1BA77}"/>
                  </a:ext>
                </a:extLst>
              </p:cNvPr>
              <p:cNvSpPr txBox="1"/>
              <p:nvPr/>
            </p:nvSpPr>
            <p:spPr>
              <a:xfrm>
                <a:off x="3186955" y="4318118"/>
                <a:ext cx="31600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40E9B8-E50A-4082-0661-FA5F2FB1B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55" y="4318118"/>
                <a:ext cx="3160058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56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B80B-69E4-A6B5-FD5E-830190E1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F5720-612D-FFA4-C5D8-54938F97C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70AAD-C2C8-DE5E-7460-821CE9BD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2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hart of a model leaf temperature&#10;&#10;Description automatically generated">
            <a:extLst>
              <a:ext uri="{FF2B5EF4-FFF2-40B4-BE49-F238E27FC236}">
                <a16:creationId xmlns:a16="http://schemas.microsoft.com/office/drawing/2014/main" id="{509AD54A-1AB8-604A-208C-99ADC09DB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7" y="228600"/>
            <a:ext cx="7111999" cy="6400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47CFDC-D8EC-EE27-E461-2ACEE395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79" y="533400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Modeled temperatures were generally cooler than canopy radiometers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62C3F-6105-8B4D-145B-DB27828C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2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7E7B70-60D5-28BF-D3BB-753C7B48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900" dirty="0"/>
              <a:t>LiDAR indicated that radiometers are biased by non-leaf background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1976A-D8DA-EE68-772A-7DA9B78F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C6A17A-AE0C-12FD-7345-EC13DF4F4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79" y="1912423"/>
            <a:ext cx="1311673" cy="4222191"/>
          </a:xfrm>
          <a:prstGeom prst="rect">
            <a:avLst/>
          </a:prstGeom>
        </p:spPr>
      </p:pic>
      <p:pic>
        <p:nvPicPr>
          <p:cNvPr id="12" name="Picture 11" descr="A pixelated green and brown surface&#10;&#10;Description automatically generated">
            <a:extLst>
              <a:ext uri="{FF2B5EF4-FFF2-40B4-BE49-F238E27FC236}">
                <a16:creationId xmlns:a16="http://schemas.microsoft.com/office/drawing/2014/main" id="{15AC405C-8303-8D1C-694C-503224958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44" y="2369020"/>
            <a:ext cx="1854806" cy="1854806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BAF5DD-8F83-123F-D97A-E514AABBD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44" y="4389202"/>
            <a:ext cx="1856633" cy="18566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F60E71-FF5F-BE53-C6BE-80321DC7983E}"/>
              </a:ext>
            </a:extLst>
          </p:cNvPr>
          <p:cNvSpPr txBox="1"/>
          <p:nvPr/>
        </p:nvSpPr>
        <p:spPr>
          <a:xfrm>
            <a:off x="4023156" y="199968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WREF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94F376-42D1-3C89-093A-10210D9D5570}"/>
              </a:ext>
            </a:extLst>
          </p:cNvPr>
          <p:cNvCxnSpPr>
            <a:cxnSpLocks/>
          </p:cNvCxnSpPr>
          <p:nvPr/>
        </p:nvCxnSpPr>
        <p:spPr>
          <a:xfrm>
            <a:off x="2560752" y="2931459"/>
            <a:ext cx="827907" cy="364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FB8D06-938B-2363-BBDE-D186C54D1652}"/>
              </a:ext>
            </a:extLst>
          </p:cNvPr>
          <p:cNvCxnSpPr>
            <a:cxnSpLocks/>
          </p:cNvCxnSpPr>
          <p:nvPr/>
        </p:nvCxnSpPr>
        <p:spPr>
          <a:xfrm>
            <a:off x="2145221" y="4760258"/>
            <a:ext cx="1180685" cy="2779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B8DFCB57-AF87-8ABB-AC49-20904EE9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0753" y="4388801"/>
            <a:ext cx="411052" cy="1856633"/>
          </a:xfrm>
          <a:prstGeom prst="rect">
            <a:avLst/>
          </a:prstGeom>
        </p:spPr>
      </p:pic>
      <p:pic>
        <p:nvPicPr>
          <p:cNvPr id="24" name="Picture 23" descr="A green and brown pixelated blocks&#10;&#10;Description automatically generated with medium confidence">
            <a:extLst>
              <a:ext uri="{FF2B5EF4-FFF2-40B4-BE49-F238E27FC236}">
                <a16:creationId xmlns:a16="http://schemas.microsoft.com/office/drawing/2014/main" id="{BA5CE25A-D67E-CF83-60DF-F2A9881B8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623" y="2369020"/>
            <a:ext cx="1854806" cy="1854806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53BFD1-DC78-6243-7B2A-C304D70CB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97" y="4389202"/>
            <a:ext cx="1856232" cy="185623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23501-5DC4-DE99-87CB-1C28C96149A2}"/>
              </a:ext>
            </a:extLst>
          </p:cNvPr>
          <p:cNvCxnSpPr>
            <a:cxnSpLocks/>
          </p:cNvCxnSpPr>
          <p:nvPr/>
        </p:nvCxnSpPr>
        <p:spPr>
          <a:xfrm flipV="1">
            <a:off x="6783132" y="3523129"/>
            <a:ext cx="765150" cy="10111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0E7244-21B6-5515-30CA-74C2E6D6F52A}"/>
              </a:ext>
            </a:extLst>
          </p:cNvPr>
          <p:cNvCxnSpPr>
            <a:cxnSpLocks/>
          </p:cNvCxnSpPr>
          <p:nvPr/>
        </p:nvCxnSpPr>
        <p:spPr>
          <a:xfrm>
            <a:off x="6781805" y="4940466"/>
            <a:ext cx="676830" cy="97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4EE133-EA88-A3A1-F1AD-CC956D2C9A57}"/>
              </a:ext>
            </a:extLst>
          </p:cNvPr>
          <p:cNvSpPr txBox="1"/>
          <p:nvPr/>
        </p:nvSpPr>
        <p:spPr>
          <a:xfrm>
            <a:off x="8220909" y="1999688"/>
            <a:ext cx="70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DEJU</a:t>
            </a:r>
          </a:p>
        </p:txBody>
      </p:sp>
    </p:spTree>
    <p:extLst>
      <p:ext uri="{BB962C8B-B14F-4D97-AF65-F5344CB8AC3E}">
        <p14:creationId xmlns:p14="http://schemas.microsoft.com/office/powerpoint/2010/main" val="34582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CFDC-D8EC-EE27-E461-2ACEE395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900" dirty="0"/>
              <a:t>No canopy layers showed evidence of limited homeothermy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62C3F-6105-8B4D-145B-DB27828C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CDB44B-556F-84E5-7089-306779334F2A}"/>
              </a:ext>
            </a:extLst>
          </p:cNvPr>
          <p:cNvGrpSpPr/>
          <p:nvPr/>
        </p:nvGrpSpPr>
        <p:grpSpPr>
          <a:xfrm>
            <a:off x="1466796" y="1690688"/>
            <a:ext cx="9258408" cy="4414323"/>
            <a:chOff x="1491404" y="1504949"/>
            <a:chExt cx="8731261" cy="416298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07DF1A-3092-C5A6-55EE-AD471DDEEF1E}"/>
                </a:ext>
              </a:extLst>
            </p:cNvPr>
            <p:cNvGrpSpPr/>
            <p:nvPr/>
          </p:nvGrpSpPr>
          <p:grpSpPr>
            <a:xfrm>
              <a:off x="1969335" y="1504949"/>
              <a:ext cx="8253330" cy="3594847"/>
              <a:chOff x="2094841" y="2895599"/>
              <a:chExt cx="8253330" cy="3594847"/>
            </a:xfrm>
          </p:grpSpPr>
          <p:pic>
            <p:nvPicPr>
              <p:cNvPr id="16" name="Content Placeholder 7">
                <a:extLst>
                  <a:ext uri="{FF2B5EF4-FFF2-40B4-BE49-F238E27FC236}">
                    <a16:creationId xmlns:a16="http://schemas.microsoft.com/office/drawing/2014/main" id="{CF6A09C5-D4A4-93FF-0A02-BE026DC6F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3" b="58694"/>
              <a:stretch/>
            </p:blipFill>
            <p:spPr>
              <a:xfrm>
                <a:off x="6347012" y="3641539"/>
                <a:ext cx="4001159" cy="2732181"/>
              </a:xfrm>
              <a:prstGeom prst="rect">
                <a:avLst/>
              </a:prstGeom>
            </p:spPr>
          </p:pic>
          <p:pic>
            <p:nvPicPr>
              <p:cNvPr id="17" name="Content Placeholder 7">
                <a:extLst>
                  <a:ext uri="{FF2B5EF4-FFF2-40B4-BE49-F238E27FC236}">
                    <a16:creationId xmlns:a16="http://schemas.microsoft.com/office/drawing/2014/main" id="{B27EA36E-DA8A-2C24-9C87-CAF0326E9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3" t="41713" b="3939"/>
              <a:stretch/>
            </p:blipFill>
            <p:spPr>
              <a:xfrm>
                <a:off x="2094841" y="2895599"/>
                <a:ext cx="4001159" cy="3594847"/>
              </a:xfrm>
              <a:prstGeom prst="rect">
                <a:avLst/>
              </a:prstGeom>
            </p:spPr>
          </p:pic>
          <p:pic>
            <p:nvPicPr>
              <p:cNvPr id="18" name="Content Placeholder 7">
                <a:extLst>
                  <a:ext uri="{FF2B5EF4-FFF2-40B4-BE49-F238E27FC236}">
                    <a16:creationId xmlns:a16="http://schemas.microsoft.com/office/drawing/2014/main" id="{CD7D5619-B8CF-FADC-4FB5-0963FE62F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453" b="3941"/>
              <a:stretch/>
            </p:blipFill>
            <p:spPr>
              <a:xfrm>
                <a:off x="6096000" y="6308539"/>
                <a:ext cx="4252171" cy="172383"/>
              </a:xfrm>
              <a:prstGeom prst="rect">
                <a:avLst/>
              </a:prstGeom>
            </p:spPr>
          </p:pic>
        </p:grpSp>
        <p:pic>
          <p:nvPicPr>
            <p:cNvPr id="14" name="Content Placeholder 7">
              <a:extLst>
                <a:ext uri="{FF2B5EF4-FFF2-40B4-BE49-F238E27FC236}">
                  <a16:creationId xmlns:a16="http://schemas.microsoft.com/office/drawing/2014/main" id="{DBE45F74-644F-AE31-D03C-EC5C4DAAE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3" t="95744" b="391"/>
            <a:stretch/>
          </p:blipFill>
          <p:spPr>
            <a:xfrm>
              <a:off x="3239063" y="5302808"/>
              <a:ext cx="5713874" cy="365125"/>
            </a:xfrm>
            <a:prstGeom prst="rect">
              <a:avLst/>
            </a:prstGeom>
          </p:spPr>
        </p:pic>
        <p:pic>
          <p:nvPicPr>
            <p:cNvPr id="15" name="Content Placeholder 7">
              <a:extLst>
                <a:ext uri="{FF2B5EF4-FFF2-40B4-BE49-F238E27FC236}">
                  <a16:creationId xmlns:a16="http://schemas.microsoft.com/office/drawing/2014/main" id="{630DAB16-5CED-D5B7-16CD-0B9453004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" t="34676" r="93793" b="40117"/>
            <a:stretch/>
          </p:blipFill>
          <p:spPr>
            <a:xfrm>
              <a:off x="1491404" y="2038350"/>
              <a:ext cx="352425" cy="238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6485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CFDC-D8EC-EE27-E461-2ACEE395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No canopy layers showed evidence of limited homeothermy</a:t>
            </a:r>
          </a:p>
        </p:txBody>
      </p:sp>
      <p:pic>
        <p:nvPicPr>
          <p:cNvPr id="7" name="Content Placeholder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20CE905F-6270-253F-D917-7C1C8056E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573" y="537457"/>
            <a:ext cx="3932237" cy="61168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351E9-622E-76DA-ABE0-B79FCF01E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62C3F-6105-8B4D-145B-DB27828C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01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CFDC-D8EC-EE27-E461-2ACEE395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900" dirty="0"/>
              <a:t>Cooling below air temperature was driven by emitted radiation, not latent heat</a:t>
            </a:r>
          </a:p>
        </p:txBody>
      </p:sp>
      <p:pic>
        <p:nvPicPr>
          <p:cNvPr id="6" name="Content Placeholder 5" descr="A graph of heat and net radiation&#10;&#10;Description automatically generated">
            <a:extLst>
              <a:ext uri="{FF2B5EF4-FFF2-40B4-BE49-F238E27FC236}">
                <a16:creationId xmlns:a16="http://schemas.microsoft.com/office/drawing/2014/main" id="{E07D4103-6C56-D2FD-68FE-ED202A18F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97" y="1690688"/>
            <a:ext cx="7940207" cy="44112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62C3F-6105-8B4D-145B-DB27828C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042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9AD54A-1AB8-604A-208C-99ADC09DB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348" y="228600"/>
            <a:ext cx="7111998" cy="6400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47CFDC-D8EC-EE27-E461-2ACEE395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79" y="533400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dirty="0"/>
              <a:t>Temperature forcing was dominated by the environment, not transpiration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62C3F-6105-8B4D-145B-DB27828C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9496-271B-CA41-61B3-513FBB4D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leaf temperature </a:t>
            </a:r>
            <a:br>
              <a:rPr lang="en-US" dirty="0"/>
            </a:br>
            <a:r>
              <a:rPr lang="en-US" dirty="0"/>
              <a:t>interesting?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3B953-2C37-8F3A-D7A5-0A7F57C68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76A6A-6267-E225-FDDB-5796B1D1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90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5F96-9509-995B-2DB4-5AC3413A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EE49-A1E2-60A8-A47C-9D41B2494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497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Evergreen needleleaf forests do not exhibit homeothermy at any canopy position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baseline="-25000" dirty="0"/>
              <a:t>n</a:t>
            </a:r>
            <a:r>
              <a:rPr lang="en-US" dirty="0"/>
              <a:t> &gt; </a:t>
            </a:r>
            <a:r>
              <a:rPr lang="el-GR" dirty="0"/>
              <a:t>λ</a:t>
            </a:r>
            <a:r>
              <a:rPr lang="en-US" dirty="0"/>
              <a:t>E, so leaf temperature is generally driven by the environment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Evergreen needleleaf forests will not be resilient to thermal stress and may warm even faster than air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970DD-4680-EA4D-6E95-F8F4B568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erson in a red shirt&#10;&#10;Description automatically generated">
            <a:extLst>
              <a:ext uri="{FF2B5EF4-FFF2-40B4-BE49-F238E27FC236}">
                <a16:creationId xmlns:a16="http://schemas.microsoft.com/office/drawing/2014/main" id="{8E09FA5A-E77F-C3BB-F8C8-25CD4C7B9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7292" y="1541859"/>
            <a:ext cx="5032375" cy="3774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98792-7544-9F0E-6D66-274399EBFC01}"/>
              </a:ext>
            </a:extLst>
          </p:cNvPr>
          <p:cNvSpPr txBox="1"/>
          <p:nvPr/>
        </p:nvSpPr>
        <p:spPr>
          <a:xfrm>
            <a:off x="7466339" y="594518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WREF</a:t>
            </a:r>
          </a:p>
        </p:txBody>
      </p:sp>
    </p:spTree>
    <p:extLst>
      <p:ext uri="{BB962C8B-B14F-4D97-AF65-F5344CB8AC3E}">
        <p14:creationId xmlns:p14="http://schemas.microsoft.com/office/powerpoint/2010/main" val="293778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4AF-CE61-3EF0-5E8C-86A3FCEF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D8B1A-EEEE-1F47-2520-AB09C3B0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2718" cy="4351338"/>
          </a:xfrm>
        </p:spPr>
        <p:txBody>
          <a:bodyPr/>
          <a:lstStyle/>
          <a:p>
            <a:r>
              <a:rPr lang="en-US" dirty="0"/>
              <a:t>Funding</a:t>
            </a:r>
          </a:p>
          <a:p>
            <a:pPr lvl="1"/>
            <a:r>
              <a:rPr lang="en-US" dirty="0"/>
              <a:t>RSGAL</a:t>
            </a:r>
          </a:p>
          <a:p>
            <a:pPr lvl="1"/>
            <a:r>
              <a:rPr lang="en-US" dirty="0"/>
              <a:t>NSF</a:t>
            </a:r>
          </a:p>
          <a:p>
            <a:r>
              <a:rPr lang="en-US" dirty="0"/>
              <a:t>Guidance</a:t>
            </a:r>
          </a:p>
          <a:p>
            <a:pPr lvl="1"/>
            <a:r>
              <a:rPr lang="en-US" dirty="0"/>
              <a:t>Chris Still, OSU</a:t>
            </a:r>
          </a:p>
          <a:p>
            <a:pPr lvl="1"/>
            <a:r>
              <a:rPr lang="en-US" dirty="0"/>
              <a:t>Bharat Rastogi, CU</a:t>
            </a:r>
          </a:p>
          <a:p>
            <a:pPr lvl="1"/>
            <a:r>
              <a:rPr lang="en-US" dirty="0"/>
              <a:t>Monika </a:t>
            </a:r>
            <a:r>
              <a:rPr lang="en-US" dirty="0" err="1"/>
              <a:t>Moskal</a:t>
            </a:r>
            <a:r>
              <a:rPr lang="en-US" dirty="0"/>
              <a:t>, UW</a:t>
            </a:r>
          </a:p>
          <a:p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ganzk@uw.edu</a:t>
            </a:r>
          </a:p>
          <a:p>
            <a:pPr lvl="1"/>
            <a:r>
              <a:rPr lang="en-US" dirty="0"/>
              <a:t>s-kganz.github.io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AE18-FD06-84D7-9692-E964F4F3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73B0BD6-18CE-9FD9-E33E-721F60A00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35" y="1952020"/>
            <a:ext cx="3201471" cy="3201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56734-A771-2156-24DD-7FB240AA5A05}"/>
              </a:ext>
            </a:extLst>
          </p:cNvPr>
          <p:cNvSpPr txBox="1"/>
          <p:nvPr/>
        </p:nvSpPr>
        <p:spPr>
          <a:xfrm>
            <a:off x="6833452" y="4865731"/>
            <a:ext cx="290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Check out our GitHub repo!</a:t>
            </a:r>
          </a:p>
        </p:txBody>
      </p:sp>
    </p:spTree>
    <p:extLst>
      <p:ext uri="{BB962C8B-B14F-4D97-AF65-F5344CB8AC3E}">
        <p14:creationId xmlns:p14="http://schemas.microsoft.com/office/powerpoint/2010/main" val="397332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0CB1-DC3F-58E7-F213-0989826D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temperature integrates environmental forcing and plant physiology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B7B1F-80CE-7C92-1688-679D7654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3</a:t>
            </a:fld>
            <a:endParaRPr lang="en-US"/>
          </a:p>
        </p:txBody>
      </p:sp>
      <p:pic>
        <p:nvPicPr>
          <p:cNvPr id="3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5C52680-0160-B31D-66C0-9C3911C9A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86"/>
          <a:stretch/>
        </p:blipFill>
        <p:spPr>
          <a:xfrm>
            <a:off x="2792510" y="5289168"/>
            <a:ext cx="5298134" cy="91002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BCF977-86C3-35C6-A292-5F1DBA3A0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2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33D0-BFA9-6C29-13DF-FB8807F0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F438-2728-7903-7AAB-786E72B2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temperature integrates environmental forcing and plant physiology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ADE7A4-921F-BC8B-EF70-9F1E6BD26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510" y="1847850"/>
            <a:ext cx="52981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DCAD0-158A-54DB-3A37-7FE06E50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3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EDF9-F734-4FCD-E367-EB2B8DBE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plants homeothermic?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5FF70-CE9B-BB73-2431-CC6A4A9E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7651"/>
            <a:ext cx="6054464" cy="4136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66112B-F656-F783-E062-A9062C103EFD}"/>
              </a:ext>
            </a:extLst>
          </p:cNvPr>
          <p:cNvSpPr txBox="1"/>
          <p:nvPr/>
        </p:nvSpPr>
        <p:spPr>
          <a:xfrm>
            <a:off x="1036320" y="5577614"/>
            <a:ext cx="3001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Well-watered cotton.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Upchurch and Mahan (1988)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F99E1-CCEF-8E30-16E9-5328E93B2FA9}"/>
              </a:ext>
            </a:extLst>
          </p:cNvPr>
          <p:cNvSpPr txBox="1"/>
          <p:nvPr/>
        </p:nvSpPr>
        <p:spPr>
          <a:xfrm>
            <a:off x="6609145" y="2136186"/>
            <a:ext cx="4502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so: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Air-leaf regression slope &lt; 1.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Leaves cooler than air at high air temperature.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Plants could be resilient to thermal stress due to climate change.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E3FDEB-CD58-A275-39CE-9411356AC061}"/>
              </a:ext>
            </a:extLst>
          </p:cNvPr>
          <p:cNvCxnSpPr>
            <a:cxnSpLocks/>
          </p:cNvCxnSpPr>
          <p:nvPr/>
        </p:nvCxnSpPr>
        <p:spPr>
          <a:xfrm flipV="1">
            <a:off x="2851231" y="2952052"/>
            <a:ext cx="2831939" cy="14011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E741B99-8A87-0948-97AA-A7CD8DFF905C}"/>
              </a:ext>
            </a:extLst>
          </p:cNvPr>
          <p:cNvSpPr/>
          <p:nvPr/>
        </p:nvSpPr>
        <p:spPr>
          <a:xfrm rot="20784989">
            <a:off x="4462042" y="2740638"/>
            <a:ext cx="1417899" cy="105329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CD8D41-3014-7EE5-E8E3-BC2112AE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14B160-0619-1DA9-6E48-00943D1E9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00" y="1547832"/>
            <a:ext cx="5587063" cy="4781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119C45F-EE21-0E37-1CF6-CA6DEEE3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leaf trait datasets support limited homeothermy…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C7D8F9-163B-37EB-65A9-1DF1644B0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7339" cy="4351338"/>
          </a:xfrm>
        </p:spPr>
        <p:txBody>
          <a:bodyPr/>
          <a:lstStyle/>
          <a:p>
            <a:r>
              <a:rPr lang="en-US" dirty="0"/>
              <a:t>Slope = 0.74</a:t>
            </a:r>
          </a:p>
          <a:p>
            <a:r>
              <a:rPr lang="en-US" dirty="0"/>
              <a:t>Leaf T &lt; Air T during warm periods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5C1E9-98EB-3E22-E3F0-F7505F0BE151}"/>
              </a:ext>
            </a:extLst>
          </p:cNvPr>
          <p:cNvSpPr txBox="1"/>
          <p:nvPr/>
        </p:nvSpPr>
        <p:spPr>
          <a:xfrm>
            <a:off x="5573679" y="6406588"/>
            <a:ext cx="389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Michaletz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Nature Plants.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1CD9F0-B0AF-2BC4-AEF5-F5736E6B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074B-1320-63CA-BDCA-59BFE80E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limited field observations do not support limited homeothermy.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2BB71E-9CF1-65FB-6FB4-6C1FD009A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735" y="1855066"/>
            <a:ext cx="7690100" cy="4351338"/>
          </a:xfr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2912-B222-2853-6496-B70E5D8AA2EB}"/>
              </a:ext>
            </a:extLst>
          </p:cNvPr>
          <p:cNvSpPr txBox="1"/>
          <p:nvPr/>
        </p:nvSpPr>
        <p:spPr>
          <a:xfrm>
            <a:off x="838200" y="6211669"/>
            <a:ext cx="3344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Still et al. (2022).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PNAS.	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*Only considers the canopy top!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FB6CBF-10E9-28FA-2753-256A8DE4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C:\Users\kimyou\Dropbox\TIR photo\IMG_5781.JPG">
            <a:extLst>
              <a:ext uri="{FF2B5EF4-FFF2-40B4-BE49-F238E27FC236}">
                <a16:creationId xmlns:a16="http://schemas.microsoft.com/office/drawing/2014/main" id="{0D72B774-B8BA-F5CC-1BCB-DF858511B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/>
          <a:stretch/>
        </p:blipFill>
        <p:spPr bwMode="auto">
          <a:xfrm rot="5400000">
            <a:off x="8800173" y="2934104"/>
            <a:ext cx="3268106" cy="224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45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423E-7B6D-4741-F7E0-04EFA0EA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5FA1-F934-59F1-6A21-BFC6E732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homeothermy occur in some canopy positions, but not others?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drives leaf temperature – the environment, or plant physiology?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BC8A5-5FDB-A9C2-53B3-B8A88D8F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0977-BEFD-4A09-A713-6750D46C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  <a:r>
              <a:rPr lang="en-US" dirty="0">
                <a:solidFill>
                  <a:schemeClr val="bg2"/>
                </a:solidFill>
              </a:rPr>
              <a:t>(Abridged)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D53E1-5AEB-F059-379C-549C7C28D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A4A30-5157-3B45-BEF8-46E736DB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49DE-6A9B-479D-BD08-55F64DE9A4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425</Words>
  <Application>Microsoft Office PowerPoint</Application>
  <PresentationFormat>Widescreen</PresentationFormat>
  <Paragraphs>86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Office Theme</vt:lpstr>
      <vt:lpstr>Overstory and understory leaves warm faster than air in evergreen needleleaf forests</vt:lpstr>
      <vt:lpstr>Why is leaf temperature  interesting?</vt:lpstr>
      <vt:lpstr>Leaf temperature integrates environmental forcing and plant physiology</vt:lpstr>
      <vt:lpstr>Leaf temperature integrates environmental forcing and plant physiology</vt:lpstr>
      <vt:lpstr>Are plants homeothermic?</vt:lpstr>
      <vt:lpstr>Global leaf trait datasets support limited homeothermy…</vt:lpstr>
      <vt:lpstr>…but limited field observations do not support limited homeothermy.</vt:lpstr>
      <vt:lpstr>PowerPoint Presentation</vt:lpstr>
      <vt:lpstr>Methods (Abridged)</vt:lpstr>
      <vt:lpstr>We identified 7 evergreen forests to test the limited homeothermy hypothesis</vt:lpstr>
      <vt:lpstr>Site data parameterizes a leaf-level energy balance model</vt:lpstr>
      <vt:lpstr>We repeated the energy balance model independently across canopy layers</vt:lpstr>
      <vt:lpstr>Results</vt:lpstr>
      <vt:lpstr>Modeled temperatures were generally cooler than canopy radiometers</vt:lpstr>
      <vt:lpstr>LiDAR indicated that radiometers are biased by non-leaf background</vt:lpstr>
      <vt:lpstr>No canopy layers showed evidence of limited homeothermy</vt:lpstr>
      <vt:lpstr>No canopy layers showed evidence of limited homeothermy</vt:lpstr>
      <vt:lpstr>Cooling below air temperature was driven by emitted radiation, not latent heat</vt:lpstr>
      <vt:lpstr>Temperature forcing was dominated by the environment, not transpiration</vt:lpstr>
      <vt:lpstr>Conclusions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Within-canopy thermal regimes at Wind River Experimental Forest</dc:title>
  <dc:creator>Keenan J. Ganz</dc:creator>
  <cp:lastModifiedBy>Keenan J. Ganz</cp:lastModifiedBy>
  <cp:revision>17</cp:revision>
  <dcterms:created xsi:type="dcterms:W3CDTF">2024-03-06T17:11:32Z</dcterms:created>
  <dcterms:modified xsi:type="dcterms:W3CDTF">2024-09-05T14:43:09Z</dcterms:modified>
</cp:coreProperties>
</file>